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19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6/21/12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.ftc.gov/privacy-and-security/gramm-leach-bliley-act" TargetMode="External"/><Relationship Id="rId4" Type="http://schemas.openxmlformats.org/officeDocument/2006/relationships/hyperlink" Target="http://csrc.nist.gov/groups/SMA/fisma/index.html" TargetMode="External"/><Relationship Id="rId5" Type="http://schemas.openxmlformats.org/officeDocument/2006/relationships/hyperlink" Target="http://www.hhs.gov/ocr/privacy/" TargetMode="External"/><Relationship Id="rId6" Type="http://schemas.openxmlformats.org/officeDocument/2006/relationships/hyperlink" Target="https://www.pcisecuritystandards.org/security_standar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x-online.com/basic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ttp://resources.infosecinstitute.com/vlan-network-chapter-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.cert.org/vuls/" TargetMode="External"/><Relationship Id="rId4" Type="http://schemas.openxmlformats.org/officeDocument/2006/relationships/hyperlink" Target="https://isc.sans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ow.com/list_7510537_top-10-vulnerability-scanner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caf.ee/7va6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.bluehost.com/cgi/help/36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1" y="2406872"/>
            <a:ext cx="6938963" cy="2109006"/>
          </a:xfrm>
        </p:spPr>
        <p:txBody>
          <a:bodyPr>
            <a:noAutofit/>
          </a:bodyPr>
          <a:lstStyle/>
          <a:p>
            <a:r>
              <a:rPr lang="en-US" sz="4800" dirty="0" smtClean="0"/>
              <a:t>CMGT400</a:t>
            </a:r>
            <a:br>
              <a:rPr lang="en-US" sz="4800" dirty="0" smtClean="0"/>
            </a:br>
            <a:r>
              <a:rPr lang="en-US" sz="4800" dirty="0" smtClean="0"/>
              <a:t>Intro to Information Assurance and Security</a:t>
            </a:r>
            <a:br>
              <a:rPr lang="en-US" sz="4800" dirty="0" smtClean="0"/>
            </a:br>
            <a:r>
              <a:rPr lang="en-US" sz="3600" dirty="0" smtClean="0"/>
              <a:t>(University of Phoenix)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060" y="5115192"/>
            <a:ext cx="6938961" cy="985742"/>
          </a:xfrm>
        </p:spPr>
        <p:txBody>
          <a:bodyPr/>
          <a:lstStyle/>
          <a:p>
            <a:r>
              <a:rPr lang="en-US" dirty="0" smtClean="0"/>
              <a:t>Lecture, </a:t>
            </a:r>
            <a:r>
              <a:rPr lang="en-US" smtClean="0"/>
              <a:t>Week 2</a:t>
            </a:r>
            <a:endParaRPr lang="en-US" dirty="0" smtClean="0"/>
          </a:p>
          <a:p>
            <a:r>
              <a:rPr lang="en-US" dirty="0" smtClean="0"/>
              <a:t>Tom Olzak, MBA, CISSP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9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Cost/Benefit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68" y="2069167"/>
            <a:ext cx="7904003" cy="4493555"/>
          </a:xfrm>
        </p:spPr>
        <p:txBody>
          <a:bodyPr>
            <a:normAutofit/>
          </a:bodyPr>
          <a:lstStyle/>
          <a:p>
            <a:r>
              <a:rPr lang="en-US" dirty="0" smtClean="0"/>
              <a:t>Based on risk, especially business impact</a:t>
            </a:r>
          </a:p>
          <a:p>
            <a:r>
              <a:rPr lang="en-US" dirty="0" smtClean="0"/>
              <a:t>Process based on business impact</a:t>
            </a:r>
          </a:p>
          <a:p>
            <a:pPr lvl="1"/>
            <a:r>
              <a:rPr lang="en-US" dirty="0" smtClean="0"/>
              <a:t>Calculate the business impact</a:t>
            </a:r>
          </a:p>
          <a:p>
            <a:pPr lvl="1"/>
            <a:r>
              <a:rPr lang="en-US" dirty="0" smtClean="0"/>
              <a:t>Calculate the cost of mitigating controls</a:t>
            </a:r>
          </a:p>
          <a:p>
            <a:pPr lvl="1"/>
            <a:r>
              <a:rPr lang="en-US" dirty="0" smtClean="0"/>
              <a:t>If the cost of controls is lower than business impact, implement the controls</a:t>
            </a:r>
          </a:p>
          <a:p>
            <a:pPr lvl="1"/>
            <a:r>
              <a:rPr lang="en-US" dirty="0" smtClean="0"/>
              <a:t>If the cost of controls is higher than business impact, spend your budget dollars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8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(U.S.)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084293"/>
            <a:ext cx="7543800" cy="42297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Sarbanes-Oxley Act (</a:t>
            </a:r>
            <a:r>
              <a:rPr lang="en-US" dirty="0"/>
              <a:t>SOX) - </a:t>
            </a:r>
            <a:r>
              <a:rPr lang="en-US" dirty="0">
                <a:hlinkClick r:id="rId2"/>
              </a:rPr>
              <a:t>http://www.sox-online.com/</a:t>
            </a:r>
            <a:r>
              <a:rPr lang="en-US" dirty="0" smtClean="0">
                <a:hlinkClick r:id="rId2"/>
              </a:rPr>
              <a:t>basics.html</a:t>
            </a:r>
            <a:endParaRPr lang="en-US" dirty="0" smtClean="0"/>
          </a:p>
          <a:p>
            <a:r>
              <a:rPr lang="en-US" dirty="0" smtClean="0"/>
              <a:t>Gramm-Leach-Bliley Act (</a:t>
            </a:r>
            <a:r>
              <a:rPr lang="en-US" dirty="0"/>
              <a:t>GLBA) - </a:t>
            </a:r>
            <a:r>
              <a:rPr lang="en-US" dirty="0">
                <a:hlinkClick r:id="rId3"/>
              </a:rPr>
              <a:t>http://business.ftc.gov/privacy-and-security/gramm-leach-bliley-</a:t>
            </a:r>
            <a:r>
              <a:rPr lang="en-US" dirty="0" smtClean="0">
                <a:hlinkClick r:id="rId3"/>
              </a:rPr>
              <a:t>act</a:t>
            </a:r>
            <a:endParaRPr lang="en-US" dirty="0" smtClean="0"/>
          </a:p>
          <a:p>
            <a:r>
              <a:rPr lang="en-US" dirty="0"/>
              <a:t>FISMA - </a:t>
            </a:r>
            <a:r>
              <a:rPr lang="en-US" dirty="0">
                <a:hlinkClick r:id="rId4"/>
              </a:rPr>
              <a:t>http://csrc.nist.gov/groups/SMA/fisma/</a:t>
            </a:r>
            <a:r>
              <a:rPr lang="en-US" dirty="0" smtClean="0">
                <a:hlinkClick r:id="rId4"/>
              </a:rPr>
              <a:t>index.html</a:t>
            </a:r>
            <a:endParaRPr lang="en-US" dirty="0" smtClean="0"/>
          </a:p>
          <a:p>
            <a:r>
              <a:rPr lang="en-US" dirty="0"/>
              <a:t>HIPAA - </a:t>
            </a:r>
            <a:r>
              <a:rPr lang="en-US" dirty="0">
                <a:hlinkClick r:id="rId5"/>
              </a:rPr>
              <a:t>http://www.hhs.gov/ocr/privacy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PCI DSS (industry standard, but non-compliance comes with a high price</a:t>
            </a:r>
            <a:r>
              <a:rPr lang="en-US" dirty="0"/>
              <a:t>…) </a:t>
            </a:r>
            <a:r>
              <a:rPr lang="en-US" dirty="0">
                <a:hlinkClick r:id="rId6"/>
              </a:rPr>
              <a:t>https://www.pcisecuritystandards.org/security_standards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2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114437"/>
            <a:ext cx="6949440" cy="810763"/>
          </a:xfrm>
        </p:spPr>
        <p:txBody>
          <a:bodyPr/>
          <a:lstStyle/>
          <a:p>
            <a:r>
              <a:rPr lang="en-US" b="1" dirty="0" smtClean="0"/>
              <a:t>Be sure to read ALL assigned reading.  Your success in this class depends on it.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39" y="2084294"/>
            <a:ext cx="7975051" cy="4149848"/>
          </a:xfrm>
        </p:spPr>
        <p:txBody>
          <a:bodyPr>
            <a:normAutofit/>
          </a:bodyPr>
          <a:lstStyle/>
          <a:p>
            <a:r>
              <a:rPr lang="en-US" dirty="0" smtClean="0"/>
              <a:t>Virus – First malware.  Requires user action.</a:t>
            </a:r>
          </a:p>
          <a:p>
            <a:r>
              <a:rPr lang="en-US" dirty="0" smtClean="0"/>
              <a:t>Worms – Most common in large-scale attacks.  Moves on its own</a:t>
            </a:r>
          </a:p>
          <a:p>
            <a:r>
              <a:rPr lang="en-US" dirty="0" smtClean="0"/>
              <a:t>Trojans – Often coupled with a rootkit.  Users install them thinking they are valid programs.  Collect user information</a:t>
            </a:r>
          </a:p>
          <a:p>
            <a:r>
              <a:rPr lang="en-US" dirty="0" smtClean="0"/>
              <a:t>Rootkits – Difficult to detect and almost impossible to completely remove.  Embed themselves deep in the operating system, often replacing one or more device drivers.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37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Divides internal network into smaller networks</a:t>
            </a:r>
          </a:p>
          <a:p>
            <a:r>
              <a:rPr lang="en-US" dirty="0" smtClean="0"/>
              <a:t>Creates many smaller attack surfaces</a:t>
            </a:r>
          </a:p>
          <a:p>
            <a:r>
              <a:rPr lang="en-US" dirty="0" smtClean="0"/>
              <a:t>Groups data and systems according to classification and risk</a:t>
            </a:r>
          </a:p>
          <a:p>
            <a:r>
              <a:rPr lang="en-US" dirty="0" smtClean="0"/>
              <a:t>Allows security teams to apply scarce budget dollars where they are needed most</a:t>
            </a:r>
          </a:p>
          <a:p>
            <a:r>
              <a:rPr lang="en-US" dirty="0" smtClean="0"/>
              <a:t>More information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http://http://resources.infosecinstitute.com/vlan-network-chapter-5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1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igure 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Vulnerability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60" y="2084293"/>
            <a:ext cx="8339168" cy="4300817"/>
          </a:xfrm>
        </p:spPr>
        <p:txBody>
          <a:bodyPr>
            <a:normAutofit/>
          </a:bodyPr>
          <a:lstStyle/>
          <a:p>
            <a:r>
              <a:rPr lang="en-US" dirty="0" smtClean="0"/>
              <a:t>Scans – Regularly perform vulnerability scans.  Tools include these top-</a:t>
            </a:r>
            <a:r>
              <a:rPr lang="en-US" dirty="0"/>
              <a:t>rated solutions </a:t>
            </a:r>
            <a:r>
              <a:rPr lang="en-US" dirty="0">
                <a:hlinkClick r:id="rId2"/>
              </a:rPr>
              <a:t>http://www.ehow.com/list_7510537_top-10-vulnerability-</a:t>
            </a:r>
            <a:r>
              <a:rPr lang="en-US" dirty="0" smtClean="0">
                <a:hlinkClick r:id="rId2"/>
              </a:rPr>
              <a:t>scanners.html</a:t>
            </a:r>
            <a:endParaRPr lang="en-US" dirty="0" smtClean="0"/>
          </a:p>
          <a:p>
            <a:r>
              <a:rPr lang="en-US" dirty="0" smtClean="0"/>
              <a:t>Vendors </a:t>
            </a:r>
          </a:p>
          <a:p>
            <a:r>
              <a:rPr lang="en-US" dirty="0" smtClean="0"/>
              <a:t>Security organizations</a:t>
            </a:r>
          </a:p>
          <a:p>
            <a:pPr lvl="1"/>
            <a:r>
              <a:rPr lang="en-US" dirty="0"/>
              <a:t>US-CERT (</a:t>
            </a:r>
            <a:r>
              <a:rPr lang="en-US" dirty="0">
                <a:hlinkClick r:id="rId3"/>
              </a:rPr>
              <a:t>http://www.kb.cert.org/vuls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SANS Institute Internet </a:t>
            </a:r>
            <a:r>
              <a:rPr lang="en-US" dirty="0"/>
              <a:t>Storm Center (</a:t>
            </a:r>
            <a:r>
              <a:rPr lang="en-US" dirty="0">
                <a:hlinkClick r:id="rId4"/>
              </a:rPr>
              <a:t>https://isc.sans.edu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Good for emerging threat information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4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08" y="2078047"/>
            <a:ext cx="6949440" cy="4173856"/>
          </a:xfrm>
        </p:spPr>
        <p:txBody>
          <a:bodyPr>
            <a:normAutofit/>
          </a:bodyPr>
          <a:lstStyle/>
          <a:p>
            <a:r>
              <a:rPr lang="en-US" dirty="0" smtClean="0"/>
              <a:t>Block all websites except those needed for business</a:t>
            </a:r>
          </a:p>
          <a:p>
            <a:r>
              <a:rPr lang="en-US" dirty="0" smtClean="0"/>
              <a:t>Whitelisting v. Blacklisting</a:t>
            </a:r>
          </a:p>
          <a:p>
            <a:r>
              <a:rPr lang="en-US" dirty="0" smtClean="0"/>
              <a:t>Web filter solutions</a:t>
            </a:r>
          </a:p>
          <a:p>
            <a:pPr lvl="1"/>
            <a:r>
              <a:rPr lang="en-US" dirty="0" smtClean="0"/>
              <a:t>OpenDNS </a:t>
            </a:r>
          </a:p>
          <a:p>
            <a:pPr lvl="1"/>
            <a:r>
              <a:rPr lang="en-US" dirty="0" smtClean="0"/>
              <a:t>WebSense</a:t>
            </a:r>
          </a:p>
          <a:p>
            <a:pPr marL="0" indent="0">
              <a:buNone/>
            </a:pPr>
            <a:r>
              <a:rPr lang="en-US" dirty="0" smtClean="0"/>
              <a:t>For more information about OpenDNS and how Web filtering works,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http://mcaf.ee/</a:t>
            </a:r>
            <a:r>
              <a:rPr lang="en-US" dirty="0" smtClean="0">
                <a:hlinkClick r:id="rId2"/>
              </a:rPr>
              <a:t>7va6b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537201"/>
            <a:ext cx="7392863" cy="2720081"/>
          </a:xfrm>
        </p:spPr>
        <p:txBody>
          <a:bodyPr>
            <a:normAutofit/>
          </a:bodyPr>
          <a:lstStyle/>
          <a:p>
            <a:r>
              <a:rPr lang="en-US" dirty="0" smtClean="0"/>
              <a:t>Stop malware before it gets to the email servers</a:t>
            </a:r>
          </a:p>
          <a:p>
            <a:r>
              <a:rPr lang="en-US" dirty="0" smtClean="0"/>
              <a:t>Use two filters from different vendors</a:t>
            </a:r>
          </a:p>
          <a:p>
            <a:r>
              <a:rPr lang="en-US" dirty="0" smtClean="0"/>
              <a:t>Block all high-risk attachments</a:t>
            </a:r>
          </a:p>
          <a:p>
            <a:pPr lvl="1"/>
            <a:r>
              <a:rPr lang="en-US" dirty="0" smtClean="0"/>
              <a:t>For one administrator’s list of </a:t>
            </a:r>
            <a:r>
              <a:rPr lang="en-US" dirty="0"/>
              <a:t>denied extensions, see </a:t>
            </a:r>
            <a:r>
              <a:rPr lang="en-US" dirty="0">
                <a:hlinkClick r:id="rId2"/>
              </a:rPr>
              <a:t>https://my.bluehost.com/cgi/help/</a:t>
            </a:r>
            <a:r>
              <a:rPr lang="en-US" dirty="0" smtClean="0">
                <a:hlinkClick r:id="rId2"/>
              </a:rPr>
              <a:t>364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84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91" y="2634887"/>
            <a:ext cx="7841838" cy="2862170"/>
          </a:xfrm>
        </p:spPr>
        <p:txBody>
          <a:bodyPr>
            <a:normAutofit/>
          </a:bodyPr>
          <a:lstStyle/>
          <a:p>
            <a:r>
              <a:rPr lang="en-US" dirty="0" smtClean="0"/>
              <a:t>Security Information and Event Management</a:t>
            </a:r>
          </a:p>
          <a:p>
            <a:r>
              <a:rPr lang="en-US" dirty="0" smtClean="0"/>
              <a:t>Required for comprehensive monitoring and detection</a:t>
            </a:r>
          </a:p>
          <a:p>
            <a:r>
              <a:rPr lang="en-US" dirty="0" smtClean="0"/>
              <a:t>Individual device/system log reviews largely ineffective</a:t>
            </a:r>
          </a:p>
          <a:p>
            <a:pPr lvl="1"/>
            <a:r>
              <a:rPr lang="en-US" dirty="0" smtClean="0"/>
              <a:t>Too much to view</a:t>
            </a:r>
          </a:p>
          <a:p>
            <a:pPr lvl="1"/>
            <a:r>
              <a:rPr lang="en-US" dirty="0" smtClean="0"/>
              <a:t>No big picture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9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pic>
        <p:nvPicPr>
          <p:cNvPr id="5" name="Picture 4" descr="SIEM 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8" y="381000"/>
            <a:ext cx="7531007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5686</TotalTime>
  <Words>493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Formal</vt:lpstr>
      <vt:lpstr>CMGT400 Intro to Information Assurance and Security (University of Phoenix)</vt:lpstr>
      <vt:lpstr>Malware</vt:lpstr>
      <vt:lpstr>Network Segmentation</vt:lpstr>
      <vt:lpstr>PowerPoint Presentation</vt:lpstr>
      <vt:lpstr>Vulnerability Detection</vt:lpstr>
      <vt:lpstr>Web Filtering</vt:lpstr>
      <vt:lpstr>Email Filtering</vt:lpstr>
      <vt:lpstr>SIEM</vt:lpstr>
      <vt:lpstr>Controls</vt:lpstr>
      <vt:lpstr>Cost/Benefit Analysis</vt:lpstr>
      <vt:lpstr>Regulations (U.S.)</vt:lpstr>
      <vt:lpstr>And again…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CMGT430 Intro to Information Assurance and Security</dc:title>
  <dc:creator>Tom Olzak</dc:creator>
  <cp:lastModifiedBy>Tom Olzak</cp:lastModifiedBy>
  <cp:revision>22</cp:revision>
  <dcterms:created xsi:type="dcterms:W3CDTF">2012-06-21T15:18:01Z</dcterms:created>
  <dcterms:modified xsi:type="dcterms:W3CDTF">2012-06-25T14:04:40Z</dcterms:modified>
</cp:coreProperties>
</file>