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3" d="100"/>
          <a:sy n="143" d="100"/>
        </p:scale>
        <p:origin x="-14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7000.org/iso-27002.htm" TargetMode="External"/><Relationship Id="rId4" Type="http://schemas.openxmlformats.org/officeDocument/2006/relationships/hyperlink" Target="http://www.itil-officialsite.com/" TargetMode="External"/><Relationship Id="rId5" Type="http://schemas.openxmlformats.org/officeDocument/2006/relationships/hyperlink" Target="http://csrc.nist.gov/publications/PubsSP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saca.org/Pages/default.asp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1" y="2406872"/>
            <a:ext cx="6938963" cy="2109006"/>
          </a:xfrm>
        </p:spPr>
        <p:txBody>
          <a:bodyPr>
            <a:noAutofit/>
          </a:bodyPr>
          <a:lstStyle/>
          <a:p>
            <a:r>
              <a:rPr lang="en-US" sz="4800" dirty="0" smtClean="0"/>
              <a:t>CMGT400</a:t>
            </a:r>
            <a:br>
              <a:rPr lang="en-US" sz="4800" dirty="0" smtClean="0"/>
            </a:br>
            <a:r>
              <a:rPr lang="en-US" sz="4800" dirty="0" smtClean="0"/>
              <a:t>Intro to Information Assurance and Security</a:t>
            </a:r>
            <a:br>
              <a:rPr lang="en-US" sz="4800" dirty="0" smtClean="0"/>
            </a:br>
            <a:r>
              <a:rPr lang="en-US" sz="3600" dirty="0" smtClean="0"/>
              <a:t>(University of Phoenix)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060" y="5115192"/>
            <a:ext cx="6938961" cy="985742"/>
          </a:xfrm>
        </p:spPr>
        <p:txBody>
          <a:bodyPr/>
          <a:lstStyle/>
          <a:p>
            <a:r>
              <a:rPr lang="en-US" dirty="0" smtClean="0"/>
              <a:t>Lecture, Week 3</a:t>
            </a:r>
          </a:p>
          <a:p>
            <a:r>
              <a:rPr lang="en-US" dirty="0" smtClean="0"/>
              <a:t>Tom Olzak, MBA, CISSP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9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79" y="1829392"/>
            <a:ext cx="8410215" cy="46090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Necessary for disaster recovery</a:t>
            </a:r>
          </a:p>
          <a:p>
            <a:r>
              <a:rPr lang="en-US" dirty="0" smtClean="0"/>
              <a:t>Three types:</a:t>
            </a:r>
          </a:p>
          <a:p>
            <a:pPr lvl="1"/>
            <a:r>
              <a:rPr lang="en-US" dirty="0" smtClean="0"/>
              <a:t>Full – Everything backed up</a:t>
            </a:r>
          </a:p>
          <a:p>
            <a:pPr lvl="1"/>
            <a:r>
              <a:rPr lang="en-US" dirty="0" smtClean="0"/>
              <a:t>Incremental – Backs up everything that changed since the last backup of any kind</a:t>
            </a:r>
          </a:p>
          <a:p>
            <a:pPr lvl="1"/>
            <a:r>
              <a:rPr lang="en-US" dirty="0" smtClean="0"/>
              <a:t>Differential – Backs up everything that changed since the last full backup</a:t>
            </a:r>
          </a:p>
          <a:p>
            <a:r>
              <a:rPr lang="en-US" dirty="0" smtClean="0"/>
              <a:t>Off-site storage necessary</a:t>
            </a:r>
          </a:p>
          <a:p>
            <a:r>
              <a:rPr lang="en-US" dirty="0" smtClean="0"/>
              <a:t>Media types</a:t>
            </a:r>
          </a:p>
          <a:p>
            <a:pPr lvl="1"/>
            <a:r>
              <a:rPr lang="en-US" dirty="0" smtClean="0"/>
              <a:t>Tape</a:t>
            </a:r>
          </a:p>
          <a:p>
            <a:pPr lvl="1"/>
            <a:r>
              <a:rPr lang="en-US" dirty="0" smtClean="0"/>
              <a:t>Disk</a:t>
            </a:r>
          </a:p>
          <a:p>
            <a:pPr lvl="1"/>
            <a:r>
              <a:rPr lang="en-US" dirty="0" smtClean="0"/>
              <a:t>Cloud </a:t>
            </a:r>
          </a:p>
          <a:p>
            <a:pPr lvl="1"/>
            <a:r>
              <a:rPr lang="en-US" dirty="0" smtClean="0"/>
              <a:t>Co-location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7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Risk</a:t>
            </a:r>
            <a:endParaRPr lang="en-US" dirty="0"/>
          </a:p>
        </p:txBody>
      </p:sp>
      <p:pic>
        <p:nvPicPr>
          <p:cNvPr id="4" name="Picture 3" descr="Aggregate Ris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4942" y="1752600"/>
            <a:ext cx="5880469" cy="47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again…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114437"/>
            <a:ext cx="6949440" cy="810763"/>
          </a:xfrm>
        </p:spPr>
        <p:txBody>
          <a:bodyPr/>
          <a:lstStyle/>
          <a:p>
            <a:r>
              <a:rPr lang="en-US" b="1" dirty="0" smtClean="0"/>
              <a:t>Be sure to read ALL assigned reading.  Your success in this class depends on it.</a:t>
            </a:r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2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39" y="2084294"/>
            <a:ext cx="7975051" cy="4149848"/>
          </a:xfrm>
        </p:spPr>
        <p:txBody>
          <a:bodyPr>
            <a:normAutofit/>
          </a:bodyPr>
          <a:lstStyle/>
          <a:p>
            <a:r>
              <a:rPr lang="en-US" dirty="0" smtClean="0"/>
              <a:t>Mandatory Access Control (MAC) – Administrators tag data and users.  An access control solution restricts access according to tags.  </a:t>
            </a:r>
          </a:p>
          <a:p>
            <a:r>
              <a:rPr lang="en-US" dirty="0" smtClean="0"/>
              <a:t>Discretionary Access Control (DAC) – Users set and manage security on the information they create, or administrators set access control user-by-user.</a:t>
            </a:r>
          </a:p>
          <a:p>
            <a:r>
              <a:rPr lang="en-US" dirty="0" smtClean="0"/>
              <a:t>Role-based Access Control (RBAC) – The business creates roles based on business processes, separation of duties, least privilege, and need-to-know.  Roles are assigned rights and permissions.  Users are assigned to roles.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37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</a:t>
            </a:r>
            <a:endParaRPr lang="en-US" dirty="0"/>
          </a:p>
        </p:txBody>
      </p:sp>
      <p:pic>
        <p:nvPicPr>
          <p:cNvPr id="7" name="Picture 6" descr="Mandatory Access Control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2136568"/>
            <a:ext cx="6449568" cy="41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1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</a:t>
            </a:r>
            <a:endParaRPr lang="en-US" dirty="0"/>
          </a:p>
        </p:txBody>
      </p:sp>
      <p:pic>
        <p:nvPicPr>
          <p:cNvPr id="7" name="Picture 6" descr="RBA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9466" y="1752601"/>
            <a:ext cx="5293018" cy="47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9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of Best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60" y="2084293"/>
            <a:ext cx="8339168" cy="43008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COBIT (Control Objectives for Information and Related Technology)</a:t>
            </a:r>
          </a:p>
          <a:p>
            <a:pPr lvl="1"/>
            <a:r>
              <a:rPr lang="en-US" dirty="0">
                <a:hlinkClick r:id="rId2"/>
              </a:rPr>
              <a:t>https://www.isaca.org/Pages/</a:t>
            </a:r>
            <a:r>
              <a:rPr lang="en-US" dirty="0" smtClean="0">
                <a:hlinkClick r:id="rId2"/>
              </a:rPr>
              <a:t>default.aspx</a:t>
            </a:r>
            <a:endParaRPr lang="en-US" dirty="0" smtClean="0"/>
          </a:p>
          <a:p>
            <a:r>
              <a:rPr lang="en-US" dirty="0" smtClean="0"/>
              <a:t>ISO/IEC 27002:2005 (Information Technology – Code of Practice for Information Security Management</a:t>
            </a:r>
          </a:p>
          <a:p>
            <a:pPr lvl="1"/>
            <a:r>
              <a:rPr lang="pl-PL" dirty="0">
                <a:hlinkClick r:id="rId3"/>
              </a:rPr>
              <a:t>http://www.27000.org/iso-27002.</a:t>
            </a:r>
            <a:r>
              <a:rPr lang="pl-PL" dirty="0" smtClean="0">
                <a:hlinkClick r:id="rId3"/>
              </a:rPr>
              <a:t>htm</a:t>
            </a:r>
            <a:endParaRPr lang="en-US" dirty="0" smtClean="0"/>
          </a:p>
          <a:p>
            <a:r>
              <a:rPr lang="en-US" dirty="0" smtClean="0"/>
              <a:t>ITIL (Information Technology Infrastructure Library)</a:t>
            </a:r>
          </a:p>
          <a:p>
            <a:pPr lvl="1"/>
            <a:r>
              <a:rPr lang="en-US" dirty="0">
                <a:hlinkClick r:id="rId4"/>
              </a:rPr>
              <a:t>http://www.itil-officialsite.com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NIST CSRC – (National Institute of Standards and Technology, Computer Security </a:t>
            </a:r>
            <a:r>
              <a:rPr lang="en-US" dirty="0"/>
              <a:t>Resource Center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://csrc.nist.gov/publications/</a:t>
            </a:r>
            <a:r>
              <a:rPr lang="en-US" dirty="0" smtClean="0">
                <a:hlinkClick r:id="rId5"/>
              </a:rPr>
              <a:t>PubsSPs.html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4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08" y="2078047"/>
            <a:ext cx="6949440" cy="4173856"/>
          </a:xfrm>
        </p:spPr>
        <p:txBody>
          <a:bodyPr>
            <a:normAutofit/>
          </a:bodyPr>
          <a:lstStyle/>
          <a:p>
            <a:r>
              <a:rPr lang="en-US" dirty="0" smtClean="0"/>
              <a:t>Block everything, and then open only the port/IP address pairs absolutely required to conduct business</a:t>
            </a:r>
          </a:p>
          <a:p>
            <a:r>
              <a:rPr lang="en-US" dirty="0" smtClean="0"/>
              <a:t>Maintain up-to-date firewall operating systems</a:t>
            </a:r>
          </a:p>
          <a:p>
            <a:r>
              <a:rPr lang="en-US" dirty="0" smtClean="0"/>
              <a:t>Use internally and at the perimeter</a:t>
            </a:r>
          </a:p>
          <a:p>
            <a:r>
              <a:rPr lang="en-US" dirty="0" smtClean="0"/>
              <a:t>Network and host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3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IPS/IDS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37" y="2060286"/>
            <a:ext cx="8401334" cy="43781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IPS (Intrusion Prevention System)</a:t>
            </a:r>
          </a:p>
          <a:p>
            <a:pPr lvl="1"/>
            <a:r>
              <a:rPr lang="en-US" dirty="0" smtClean="0"/>
              <a:t>Detects anomalous packets and network behavior</a:t>
            </a:r>
          </a:p>
          <a:p>
            <a:pPr lvl="1"/>
            <a:r>
              <a:rPr lang="en-US" dirty="0" smtClean="0"/>
              <a:t>Alerts or blocks traffic based on administrator defined rules</a:t>
            </a:r>
          </a:p>
          <a:p>
            <a:pPr lvl="1"/>
            <a:r>
              <a:rPr lang="en-US" dirty="0" smtClean="0"/>
              <a:t>Placed in line with traffic</a:t>
            </a:r>
          </a:p>
          <a:p>
            <a:r>
              <a:rPr lang="en-US" dirty="0" smtClean="0"/>
              <a:t>IDS (Intrusion Detection System)</a:t>
            </a:r>
          </a:p>
          <a:p>
            <a:pPr lvl="1"/>
            <a:r>
              <a:rPr lang="en-US" dirty="0" smtClean="0"/>
              <a:t>Detects anomalous packets and network behavior</a:t>
            </a:r>
          </a:p>
          <a:p>
            <a:pPr lvl="1"/>
            <a:r>
              <a:rPr lang="en-US" dirty="0" smtClean="0"/>
              <a:t>Alerts based on administrator defined rules</a:t>
            </a:r>
          </a:p>
          <a:p>
            <a:pPr lvl="1"/>
            <a:r>
              <a:rPr lang="en-US" dirty="0" smtClean="0"/>
              <a:t>Placed out-of-band</a:t>
            </a:r>
          </a:p>
          <a:p>
            <a:r>
              <a:rPr lang="en-US" dirty="0" smtClean="0"/>
              <a:t>Tuning Required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584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IPS/IDS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44" y="1752601"/>
            <a:ext cx="5085362" cy="467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9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Continuity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25" y="2084294"/>
            <a:ext cx="8285883" cy="4318578"/>
          </a:xfrm>
        </p:spPr>
        <p:txBody>
          <a:bodyPr/>
          <a:lstStyle/>
          <a:p>
            <a:r>
              <a:rPr lang="en-US" b="1" dirty="0" smtClean="0"/>
              <a:t>Purpose:</a:t>
            </a:r>
            <a:r>
              <a:rPr lang="en-US" dirty="0" smtClean="0"/>
              <a:t> Enable quick response to business continuity events so critical business process downtime does not exceed maximum tolerable downtime (MTD)</a:t>
            </a:r>
          </a:p>
          <a:p>
            <a:r>
              <a:rPr lang="en-US" b="1" dirty="0" smtClean="0"/>
              <a:t>Business continuity event</a:t>
            </a:r>
            <a:r>
              <a:rPr lang="en-US" dirty="0" smtClean="0"/>
              <a:t>: Any condition, or set of conditions, that interrupts one or more business processes.</a:t>
            </a:r>
          </a:p>
          <a:p>
            <a:r>
              <a:rPr lang="en-US" b="1" dirty="0" smtClean="0"/>
              <a:t>Disaster recovery</a:t>
            </a:r>
            <a:r>
              <a:rPr lang="en-US" dirty="0" smtClean="0"/>
              <a:t>: Restoring business processes following a catastrophic business continuity event.</a:t>
            </a:r>
          </a:p>
          <a:p>
            <a:r>
              <a:rPr lang="en-US" dirty="0" smtClean="0"/>
              <a:t>Plan for worst case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3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5762</TotalTime>
  <Words>441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Formal</vt:lpstr>
      <vt:lpstr>CMGT400 Intro to Information Assurance and Security (University of Phoenix)</vt:lpstr>
      <vt:lpstr>Access Control</vt:lpstr>
      <vt:lpstr>MAC</vt:lpstr>
      <vt:lpstr>RBAC</vt:lpstr>
      <vt:lpstr>Standards of Best Practice</vt:lpstr>
      <vt:lpstr>Firewalls</vt:lpstr>
      <vt:lpstr>IPS/IDS</vt:lpstr>
      <vt:lpstr>IPS/IDS Example</vt:lpstr>
      <vt:lpstr>Business Continuity Planning</vt:lpstr>
      <vt:lpstr>Backups</vt:lpstr>
      <vt:lpstr>Aggregate Risk</vt:lpstr>
      <vt:lpstr>And again…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CMGT430 Intro to Information Assurance and Security</dc:title>
  <dc:creator>Tom Olzak</dc:creator>
  <cp:lastModifiedBy>Tom Olzak</cp:lastModifiedBy>
  <cp:revision>31</cp:revision>
  <dcterms:created xsi:type="dcterms:W3CDTF">2012-06-21T15:18:01Z</dcterms:created>
  <dcterms:modified xsi:type="dcterms:W3CDTF">2012-06-25T15:20:05Z</dcterms:modified>
</cp:coreProperties>
</file>